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9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9" r:id="rId14"/>
    <p:sldId id="269" r:id="rId15"/>
    <p:sldId id="268" r:id="rId16"/>
    <p:sldId id="267" r:id="rId17"/>
    <p:sldId id="272" r:id="rId18"/>
    <p:sldId id="273" r:id="rId19"/>
    <p:sldId id="274" r:id="rId20"/>
    <p:sldId id="275" r:id="rId21"/>
    <p:sldId id="276" r:id="rId22"/>
    <p:sldId id="303" r:id="rId23"/>
    <p:sldId id="277" r:id="rId24"/>
    <p:sldId id="304" r:id="rId25"/>
    <p:sldId id="278" r:id="rId26"/>
    <p:sldId id="279" r:id="rId27"/>
    <p:sldId id="266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301" r:id="rId45"/>
    <p:sldId id="302" r:id="rId46"/>
    <p:sldId id="297" r:id="rId47"/>
    <p:sldId id="29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8" autoAdjust="0"/>
  </p:normalViewPr>
  <p:slideViewPr>
    <p:cSldViewPr>
      <p:cViewPr varScale="1">
        <p:scale>
          <a:sx n="81" d="100"/>
          <a:sy n="81" d="100"/>
        </p:scale>
        <p:origin x="-10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י"ג/שבט/תשע"ד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14,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/>
              <a:t>What can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chemeClr val="accent5"/>
                </a:solidFill>
              </a:rPr>
              <a:t>population </a:t>
            </a:r>
            <a:r>
              <a:rPr lang="en-US" sz="4400" b="1" dirty="0">
                <a:solidFill>
                  <a:schemeClr val="accent5"/>
                </a:solidFill>
              </a:rPr>
              <a:t>genetics </a:t>
            </a:r>
            <a:r>
              <a:rPr lang="en-US" sz="4400" b="1" dirty="0" smtClean="0">
                <a:solidFill>
                  <a:schemeClr val="accent5"/>
                </a:solidFill>
              </a:rPr>
              <a:t/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tell </a:t>
            </a:r>
            <a:r>
              <a:rPr lang="en-US" sz="4400" b="1" dirty="0"/>
              <a:t>us about 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>
                <a:solidFill>
                  <a:srgbClr val="00B050"/>
                </a:solidFill>
              </a:rPr>
              <a:t>rate?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07524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smtClean="0"/>
              <a:t>Evolutionary theory &amp; Population genetics / Fall 2013</a:t>
            </a:r>
          </a:p>
          <a:p>
            <a:pPr rtl="0"/>
            <a:endParaRPr lang="en-US" dirty="0" smtClean="0">
              <a:solidFill>
                <a:schemeClr val="tx1"/>
              </a:solidFill>
            </a:endParaRP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15 January 2014</a:t>
            </a:r>
            <a:endParaRPr lang="en-US" dirty="0" smtClean="0">
              <a:solidFill>
                <a:schemeClr val="tx1"/>
              </a:solidFill>
            </a:endParaRP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(Drake,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/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  # of </a:t>
                </a:r>
                <a:r>
                  <a:rPr lang="en-US" sz="2400" dirty="0"/>
                  <a:t>harmful alleles</a:t>
                </a:r>
                <a:r>
                  <a:rPr lang="en-US" sz="24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 smtClean="0"/>
                  <a:t> mutation probability</a:t>
                </a:r>
              </a:p>
              <a:p>
                <a:r>
                  <a:rPr lang="el-GR" sz="2400" i="1" dirty="0">
                    <a:solidFill>
                      <a:srgbClr val="FF0000"/>
                    </a:solidFill>
                  </a:rPr>
                  <a:t>δ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deleterious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mutation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l-GR" sz="2400" dirty="0" smtClean="0">
                    <a:solidFill>
                      <a:schemeClr val="tx2"/>
                    </a:solidFill>
                  </a:rPr>
                  <a:t>β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400" i="1" dirty="0" smtClean="0"/>
                  <a:t>   </a:t>
                </a:r>
                <a:r>
                  <a:rPr lang="en-US" sz="2400" dirty="0" smtClean="0"/>
                  <a:t>population mean fitness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18" y="330115"/>
                <a:ext cx="3893804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2508" t="-1595" r="-2508" b="-4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6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Queen hypothesis</a:t>
            </a:r>
            <a:r>
              <a:rPr lang="en-US" sz="2400" b="0" dirty="0" smtClean="0"/>
              <a:t> </a:t>
            </a:r>
          </a:p>
          <a:p>
            <a:pPr algn="l" rtl="0"/>
            <a:r>
              <a:rPr lang="en-US" b="0" dirty="0" smtClean="0"/>
              <a:t>			- van </a:t>
            </a:r>
            <a:r>
              <a:rPr lang="en-US" b="0" dirty="0" err="1" smtClean="0"/>
              <a:t>Valen</a:t>
            </a:r>
            <a:r>
              <a:rPr lang="en-US" b="0" dirty="0" smtClean="0"/>
              <a:t>, 1973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mean_fitness_tau_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3376"/>
            <a:ext cx="720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r>
              <a:rPr lang="en-US" dirty="0" smtClean="0"/>
              <a:t>Mean fitness in MSB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competition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44065"/>
            <a:ext cx="9000000" cy="46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sz="2400" dirty="0" smtClean="0"/>
              <a:t>SIM can evolve due to second order selection</a:t>
            </a:r>
          </a:p>
          <a:p>
            <a:pPr marL="800100" lvl="1" indent="-342900" algn="l" rtl="0"/>
            <a:r>
              <a:rPr lang="en-US" sz="2400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sz="2400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sz="2400" dirty="0" smtClean="0"/>
              <a:t>Breaks the trade-off between </a:t>
            </a:r>
            <a:r>
              <a:rPr lang="en-US" sz="2400" i="1" dirty="0" smtClean="0"/>
              <a:t>adaptability </a:t>
            </a:r>
            <a:r>
              <a:rPr lang="en-US" sz="2400" dirty="0" smtClean="0"/>
              <a:t>and </a:t>
            </a:r>
            <a:r>
              <a:rPr lang="en-US" sz="2400" i="1" dirty="0" smtClean="0"/>
              <a:t>adaptedness</a:t>
            </a:r>
          </a:p>
          <a:p>
            <a:pPr marL="342900" indent="-342900" algn="l" rtl="0"/>
            <a:r>
              <a:rPr lang="en-US" sz="2400" dirty="0" smtClean="0"/>
              <a:t>Presentation:</a:t>
            </a:r>
          </a:p>
          <a:p>
            <a:pPr lvl="1" indent="0" algn="l" rtl="0">
              <a:buNone/>
            </a:pPr>
            <a:r>
              <a:rPr lang="en-US" sz="2400" dirty="0" smtClean="0"/>
              <a:t>PowerPoint: </a:t>
            </a:r>
            <a:r>
              <a:rPr lang="en-US" sz="2400"/>
              <a:t>	</a:t>
            </a:r>
            <a:r>
              <a:rPr lang="en-US" sz="2400"/>
              <a:t>http://git.io/BipxcA</a:t>
            </a:r>
            <a:endParaRPr lang="en-US" sz="2400" dirty="0" smtClean="0"/>
          </a:p>
          <a:p>
            <a:pPr lvl="1" indent="0" algn="l" rtl="0">
              <a:buNone/>
            </a:pPr>
            <a:r>
              <a:rPr lang="en-US" sz="2400" dirty="0" smtClean="0"/>
              <a:t>PDF</a:t>
            </a:r>
            <a:r>
              <a:rPr lang="en-US" sz="2400" dirty="0"/>
              <a:t>: </a:t>
            </a:r>
            <a:r>
              <a:rPr lang="en-US" sz="2400" dirty="0" smtClean="0"/>
              <a:t>		</a:t>
            </a:r>
            <a:r>
              <a:rPr lang="en-US" sz="2400" dirty="0"/>
              <a:t>http://git.io/nno1Pw</a:t>
            </a:r>
            <a:endParaRPr lang="en-US" sz="2400" dirty="0" smtClean="0"/>
          </a:p>
          <a:p>
            <a:pPr lvl="1" indent="0" algn="l" rtl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</a:t>
                </a:r>
                <a:r>
                  <a:rPr lang="el-GR" b="0" dirty="0" smtClean="0"/>
                  <a:t>ω</a:t>
                </a:r>
                <a:r>
                  <a:rPr lang="en-US" b="0" dirty="0" smtClean="0"/>
                  <a:t>(</a:t>
                </a:r>
                <a:r>
                  <a:rPr lang="en-US" b="0" i="1" dirty="0" smtClean="0"/>
                  <a:t>a</a:t>
                </a:r>
                <a:r>
                  <a:rPr lang="en-US" b="0" dirty="0"/>
                  <a:t>) </a:t>
                </a:r>
                <a:r>
                  <a:rPr lang="en-US" b="0" dirty="0" smtClean="0"/>
                  <a:t>	(</a:t>
                </a:r>
                <a:r>
                  <a:rPr lang="el-GR" b="0" dirty="0"/>
                  <a:t>ω</a:t>
                </a:r>
                <a:r>
                  <a:rPr lang="en-US" b="0" dirty="0" smtClean="0"/>
                  <a:t> – fitness)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r>
                        <a:rPr lang="en-US" b="0" i="1">
                          <a:latin typeface="Cambria Math"/>
                        </a:rPr>
                        <m:t>𝑓</m:t>
                      </m:r>
                      <m:r>
                        <a:rPr lang="en-US" b="0" i="1">
                          <a:latin typeface="Cambria Math"/>
                        </a:rPr>
                        <m:t>(</m:t>
                      </m:r>
                      <m:r>
                        <a:rPr lang="en-US" b="0" i="1">
                          <a:latin typeface="Cambria Math"/>
                        </a:rPr>
                        <m:t>𝐴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r>
                        <a:rPr lang="en-US" b="0" i="1">
                          <a:latin typeface="Cambria Math"/>
                        </a:rPr>
                        <m:t>𝑃𝑟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𝑛𝑜</m:t>
                          </m:r>
                          <m:r>
                            <a:rPr lang="en-US" b="0" i="1">
                              <a:latin typeface="Cambria Math"/>
                            </a:rPr>
                            <m:t> </m:t>
                          </m:r>
                          <m:r>
                            <a:rPr lang="en-US" b="0" i="1">
                              <a:latin typeface="Cambria Math"/>
                            </a:rPr>
                            <m:t>𝑚𝑢𝑡𝑎𝑡𝑖𝑜𝑛𝑠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𝑚𝑢𝑡𝑎𝑡𝑖𝑜𝑛𝑠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</a:p>
              <a:p>
                <a:pPr algn="ctr" rtl="0"/>
                <a:r>
                  <a:rPr lang="en-US" dirty="0" smtClean="0"/>
                  <a:t>the product of the fitness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~</m:t>
                      </m:r>
                      <m:func>
                        <m:funcPr>
                          <m:ctrlPr>
                            <a:rPr lang="en-US" b="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𝑛𝑜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𝑚𝑢𝑡𝑎𝑡𝑖𝑜𝑛𝑠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1242</TotalTime>
  <Words>1428</Words>
  <Application>Microsoft Office PowerPoint</Application>
  <PresentationFormat>On-screen Show (4:3)</PresentationFormat>
  <Paragraphs>323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Essential</vt:lpstr>
      <vt:lpstr>What can  population genetics  tell us about the  evolution  of the  mutation rate?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PowerPoint Presentation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Mean fitness in MSB</vt:lpstr>
      <vt:lpstr>competitions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28</cp:revision>
  <dcterms:created xsi:type="dcterms:W3CDTF">2013-10-16T06:44:56Z</dcterms:created>
  <dcterms:modified xsi:type="dcterms:W3CDTF">2014-01-14T09:09:14Z</dcterms:modified>
</cp:coreProperties>
</file>